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016378-878D-4E67-9847-4E6073B6BD24}" type="doc">
      <dgm:prSet loTypeId="urn:microsoft.com/office/officeart/2005/8/layout/cycle6" loCatId="relationship" qsTypeId="urn:microsoft.com/office/officeart/2005/8/quickstyle/3d2" qsCatId="3D" csTypeId="urn:microsoft.com/office/officeart/2005/8/colors/accent1_2" csCatId="accent1" phldr="1"/>
      <dgm:spPr/>
      <dgm:t>
        <a:bodyPr/>
        <a:lstStyle/>
        <a:p>
          <a:endParaRPr lang="en-US"/>
        </a:p>
      </dgm:t>
    </dgm:pt>
    <dgm:pt modelId="{45A1AC53-3F7B-494D-9FB6-04DC6209C664}">
      <dgm:prSet phldrT="[Text]" custT="1"/>
      <dgm:spPr/>
      <dgm:t>
        <a:bodyPr/>
        <a:lstStyle/>
        <a:p>
          <a:r>
            <a:rPr lang="en-US" sz="2000" b="1" i="0" dirty="0" smtClean="0"/>
            <a:t>RECONNAISANCE</a:t>
          </a:r>
          <a:endParaRPr lang="en-US" sz="2000" dirty="0"/>
        </a:p>
      </dgm:t>
    </dgm:pt>
    <dgm:pt modelId="{D66BB32E-D491-4706-8350-283B55030B02}" type="parTrans" cxnId="{A1F7156D-4614-498C-84FA-E3116206CF64}">
      <dgm:prSet/>
      <dgm:spPr/>
      <dgm:t>
        <a:bodyPr/>
        <a:lstStyle/>
        <a:p>
          <a:endParaRPr lang="en-US"/>
        </a:p>
      </dgm:t>
    </dgm:pt>
    <dgm:pt modelId="{AEF5B2A6-11C4-49B8-8679-1947F1D4E512}" type="sibTrans" cxnId="{A1F7156D-4614-498C-84FA-E3116206CF64}">
      <dgm:prSet/>
      <dgm:spPr/>
      <dgm:t>
        <a:bodyPr/>
        <a:lstStyle/>
        <a:p>
          <a:endParaRPr lang="en-US"/>
        </a:p>
      </dgm:t>
    </dgm:pt>
    <dgm:pt modelId="{07648344-FF4D-4387-8029-061672B2D2AC}">
      <dgm:prSet phldrT="[Text]"/>
      <dgm:spPr/>
      <dgm:t>
        <a:bodyPr/>
        <a:lstStyle/>
        <a:p>
          <a:r>
            <a:rPr lang="en-US" dirty="0" smtClean="0"/>
            <a:t>REPORTING</a:t>
          </a:r>
          <a:endParaRPr lang="en-US" dirty="0"/>
        </a:p>
      </dgm:t>
    </dgm:pt>
    <dgm:pt modelId="{C1435B4F-B290-4075-B92B-AEC079CF0266}" type="parTrans" cxnId="{3DA89F15-3593-4A71-BBCA-117C4B6B6F58}">
      <dgm:prSet/>
      <dgm:spPr/>
      <dgm:t>
        <a:bodyPr/>
        <a:lstStyle/>
        <a:p>
          <a:endParaRPr lang="en-US"/>
        </a:p>
      </dgm:t>
    </dgm:pt>
    <dgm:pt modelId="{70097871-4CAD-4944-96A1-272693E42239}" type="sibTrans" cxnId="{3DA89F15-3593-4A71-BBCA-117C4B6B6F58}">
      <dgm:prSet/>
      <dgm:spPr/>
      <dgm:t>
        <a:bodyPr/>
        <a:lstStyle/>
        <a:p>
          <a:endParaRPr lang="en-US"/>
        </a:p>
      </dgm:t>
    </dgm:pt>
    <dgm:pt modelId="{EF33A936-9417-4818-B2D7-3C548F01BBD4}">
      <dgm:prSet phldrT="[Text]"/>
      <dgm:spPr/>
      <dgm:t>
        <a:bodyPr/>
        <a:lstStyle/>
        <a:p>
          <a:r>
            <a:rPr lang="en-US" dirty="0" smtClean="0"/>
            <a:t>EXPLOITATION</a:t>
          </a:r>
          <a:endParaRPr lang="en-US" dirty="0"/>
        </a:p>
      </dgm:t>
    </dgm:pt>
    <dgm:pt modelId="{16C592B8-E4F4-4F6E-8128-148868345890}" type="parTrans" cxnId="{913DBB22-8DB8-4DBC-8353-D8AE6577C84D}">
      <dgm:prSet/>
      <dgm:spPr/>
      <dgm:t>
        <a:bodyPr/>
        <a:lstStyle/>
        <a:p>
          <a:endParaRPr lang="en-US"/>
        </a:p>
      </dgm:t>
    </dgm:pt>
    <dgm:pt modelId="{C326284B-0CC8-44B7-8BE8-36AC407E9596}" type="sibTrans" cxnId="{913DBB22-8DB8-4DBC-8353-D8AE6577C84D}">
      <dgm:prSet/>
      <dgm:spPr/>
      <dgm:t>
        <a:bodyPr/>
        <a:lstStyle/>
        <a:p>
          <a:endParaRPr lang="en-US"/>
        </a:p>
      </dgm:t>
    </dgm:pt>
    <dgm:pt modelId="{6F4BD3A3-02BC-41EC-9312-A04EFF38FBB2}">
      <dgm:prSet phldrT="[Text]"/>
      <dgm:spPr/>
      <dgm:t>
        <a:bodyPr/>
        <a:lstStyle/>
        <a:p>
          <a:r>
            <a:rPr lang="en-US" dirty="0" smtClean="0"/>
            <a:t>VULNERABILITY</a:t>
          </a:r>
        </a:p>
        <a:p>
          <a:r>
            <a:rPr lang="en-US" dirty="0" smtClean="0"/>
            <a:t>ASSESSMENT</a:t>
          </a:r>
          <a:endParaRPr lang="en-US" dirty="0"/>
        </a:p>
      </dgm:t>
    </dgm:pt>
    <dgm:pt modelId="{522B93A7-9840-4043-A042-9FE43FFE804E}" type="parTrans" cxnId="{314442D3-BA95-4133-8998-029C6B048760}">
      <dgm:prSet/>
      <dgm:spPr/>
      <dgm:t>
        <a:bodyPr/>
        <a:lstStyle/>
        <a:p>
          <a:endParaRPr lang="en-US"/>
        </a:p>
      </dgm:t>
    </dgm:pt>
    <dgm:pt modelId="{A1CB8F77-226B-492C-B326-E61310674552}" type="sibTrans" cxnId="{314442D3-BA95-4133-8998-029C6B048760}">
      <dgm:prSet/>
      <dgm:spPr/>
      <dgm:t>
        <a:bodyPr/>
        <a:lstStyle/>
        <a:p>
          <a:endParaRPr lang="en-US"/>
        </a:p>
      </dgm:t>
    </dgm:pt>
    <dgm:pt modelId="{46C5EBAE-704F-407E-90B2-D483A34628B9}">
      <dgm:prSet phldrT="[Text]"/>
      <dgm:spPr/>
      <dgm:t>
        <a:bodyPr/>
        <a:lstStyle/>
        <a:p>
          <a:r>
            <a:rPr lang="en-US" dirty="0" smtClean="0"/>
            <a:t>SCANNING</a:t>
          </a:r>
          <a:endParaRPr lang="en-US" dirty="0"/>
        </a:p>
      </dgm:t>
    </dgm:pt>
    <dgm:pt modelId="{73CC6B35-D67D-4F2E-91CE-BECE934F7C05}" type="parTrans" cxnId="{65DBC51C-B24C-445F-8432-3E70604B87AD}">
      <dgm:prSet/>
      <dgm:spPr/>
      <dgm:t>
        <a:bodyPr/>
        <a:lstStyle/>
        <a:p>
          <a:endParaRPr lang="en-US"/>
        </a:p>
      </dgm:t>
    </dgm:pt>
    <dgm:pt modelId="{6C339E91-37C8-47C1-9083-6535C31DA1D4}" type="sibTrans" cxnId="{65DBC51C-B24C-445F-8432-3E70604B87AD}">
      <dgm:prSet/>
      <dgm:spPr/>
      <dgm:t>
        <a:bodyPr/>
        <a:lstStyle/>
        <a:p>
          <a:endParaRPr lang="en-US"/>
        </a:p>
      </dgm:t>
    </dgm:pt>
    <dgm:pt modelId="{5D7C6139-B0A4-4164-95B4-328517D367F6}" type="pres">
      <dgm:prSet presAssocID="{89016378-878D-4E67-9847-4E6073B6BD24}" presName="cycle" presStyleCnt="0">
        <dgm:presLayoutVars>
          <dgm:dir/>
          <dgm:resizeHandles val="exact"/>
        </dgm:presLayoutVars>
      </dgm:prSet>
      <dgm:spPr/>
      <dgm:t>
        <a:bodyPr/>
        <a:lstStyle/>
        <a:p>
          <a:endParaRPr lang="en-US"/>
        </a:p>
      </dgm:t>
    </dgm:pt>
    <dgm:pt modelId="{C68DD7D9-00C3-449E-855C-5C194E10B997}" type="pres">
      <dgm:prSet presAssocID="{45A1AC53-3F7B-494D-9FB6-04DC6209C664}" presName="node" presStyleLbl="node1" presStyleIdx="0" presStyleCnt="5" custScaleX="159822">
        <dgm:presLayoutVars>
          <dgm:bulletEnabled val="1"/>
        </dgm:presLayoutVars>
      </dgm:prSet>
      <dgm:spPr/>
      <dgm:t>
        <a:bodyPr/>
        <a:lstStyle/>
        <a:p>
          <a:endParaRPr lang="en-US"/>
        </a:p>
      </dgm:t>
    </dgm:pt>
    <dgm:pt modelId="{C1E57EF1-4064-49DA-9B4B-A77F5714939F}" type="pres">
      <dgm:prSet presAssocID="{45A1AC53-3F7B-494D-9FB6-04DC6209C664}" presName="spNode" presStyleCnt="0"/>
      <dgm:spPr/>
    </dgm:pt>
    <dgm:pt modelId="{E4B941FD-FF1F-49E0-B98B-664739A9ACCE}" type="pres">
      <dgm:prSet presAssocID="{AEF5B2A6-11C4-49B8-8679-1947F1D4E512}" presName="sibTrans" presStyleLbl="sibTrans1D1" presStyleIdx="0" presStyleCnt="5"/>
      <dgm:spPr/>
      <dgm:t>
        <a:bodyPr/>
        <a:lstStyle/>
        <a:p>
          <a:endParaRPr lang="en-US"/>
        </a:p>
      </dgm:t>
    </dgm:pt>
    <dgm:pt modelId="{42C49D86-7E07-40AC-B760-7B854C08E512}" type="pres">
      <dgm:prSet presAssocID="{07648344-FF4D-4387-8029-061672B2D2AC}" presName="node" presStyleLbl="node1" presStyleIdx="1" presStyleCnt="5">
        <dgm:presLayoutVars>
          <dgm:bulletEnabled val="1"/>
        </dgm:presLayoutVars>
      </dgm:prSet>
      <dgm:spPr/>
      <dgm:t>
        <a:bodyPr/>
        <a:lstStyle/>
        <a:p>
          <a:endParaRPr lang="en-US"/>
        </a:p>
      </dgm:t>
    </dgm:pt>
    <dgm:pt modelId="{B50EB83E-8193-4C1A-B156-3A86D13339BD}" type="pres">
      <dgm:prSet presAssocID="{07648344-FF4D-4387-8029-061672B2D2AC}" presName="spNode" presStyleCnt="0"/>
      <dgm:spPr/>
    </dgm:pt>
    <dgm:pt modelId="{6AA15CBC-5C6A-4ECD-844C-EE08A729CA16}" type="pres">
      <dgm:prSet presAssocID="{70097871-4CAD-4944-96A1-272693E42239}" presName="sibTrans" presStyleLbl="sibTrans1D1" presStyleIdx="1" presStyleCnt="5"/>
      <dgm:spPr/>
      <dgm:t>
        <a:bodyPr/>
        <a:lstStyle/>
        <a:p>
          <a:endParaRPr lang="en-US"/>
        </a:p>
      </dgm:t>
    </dgm:pt>
    <dgm:pt modelId="{0461BDF8-D308-4823-965A-70143255BD92}" type="pres">
      <dgm:prSet presAssocID="{EF33A936-9417-4818-B2D7-3C548F01BBD4}" presName="node" presStyleLbl="node1" presStyleIdx="2" presStyleCnt="5">
        <dgm:presLayoutVars>
          <dgm:bulletEnabled val="1"/>
        </dgm:presLayoutVars>
      </dgm:prSet>
      <dgm:spPr/>
      <dgm:t>
        <a:bodyPr/>
        <a:lstStyle/>
        <a:p>
          <a:endParaRPr lang="en-US"/>
        </a:p>
      </dgm:t>
    </dgm:pt>
    <dgm:pt modelId="{85C11495-0396-4803-B1B6-093E2CFCF75B}" type="pres">
      <dgm:prSet presAssocID="{EF33A936-9417-4818-B2D7-3C548F01BBD4}" presName="spNode" presStyleCnt="0"/>
      <dgm:spPr/>
    </dgm:pt>
    <dgm:pt modelId="{8B6F2706-A593-44DA-8721-1788516E57A4}" type="pres">
      <dgm:prSet presAssocID="{C326284B-0CC8-44B7-8BE8-36AC407E9596}" presName="sibTrans" presStyleLbl="sibTrans1D1" presStyleIdx="2" presStyleCnt="5"/>
      <dgm:spPr/>
      <dgm:t>
        <a:bodyPr/>
        <a:lstStyle/>
        <a:p>
          <a:endParaRPr lang="en-US"/>
        </a:p>
      </dgm:t>
    </dgm:pt>
    <dgm:pt modelId="{139F3299-83C2-45CF-A30A-C3905EA0F448}" type="pres">
      <dgm:prSet presAssocID="{6F4BD3A3-02BC-41EC-9312-A04EFF38FBB2}" presName="node" presStyleLbl="node1" presStyleIdx="3" presStyleCnt="5">
        <dgm:presLayoutVars>
          <dgm:bulletEnabled val="1"/>
        </dgm:presLayoutVars>
      </dgm:prSet>
      <dgm:spPr/>
      <dgm:t>
        <a:bodyPr/>
        <a:lstStyle/>
        <a:p>
          <a:endParaRPr lang="en-US"/>
        </a:p>
      </dgm:t>
    </dgm:pt>
    <dgm:pt modelId="{9864DC11-A5A4-4024-A0A0-DDB8BD01AD16}" type="pres">
      <dgm:prSet presAssocID="{6F4BD3A3-02BC-41EC-9312-A04EFF38FBB2}" presName="spNode" presStyleCnt="0"/>
      <dgm:spPr/>
    </dgm:pt>
    <dgm:pt modelId="{8E962CC9-F457-4B02-BDAB-F0D14CC8D768}" type="pres">
      <dgm:prSet presAssocID="{A1CB8F77-226B-492C-B326-E61310674552}" presName="sibTrans" presStyleLbl="sibTrans1D1" presStyleIdx="3" presStyleCnt="5"/>
      <dgm:spPr/>
      <dgm:t>
        <a:bodyPr/>
        <a:lstStyle/>
        <a:p>
          <a:endParaRPr lang="en-US"/>
        </a:p>
      </dgm:t>
    </dgm:pt>
    <dgm:pt modelId="{12A3AC99-A481-438C-92D1-B430B90062FE}" type="pres">
      <dgm:prSet presAssocID="{46C5EBAE-704F-407E-90B2-D483A34628B9}" presName="node" presStyleLbl="node1" presStyleIdx="4" presStyleCnt="5">
        <dgm:presLayoutVars>
          <dgm:bulletEnabled val="1"/>
        </dgm:presLayoutVars>
      </dgm:prSet>
      <dgm:spPr/>
      <dgm:t>
        <a:bodyPr/>
        <a:lstStyle/>
        <a:p>
          <a:endParaRPr lang="en-US"/>
        </a:p>
      </dgm:t>
    </dgm:pt>
    <dgm:pt modelId="{3793CC19-9EAF-43BF-8571-52F39D5A9FE7}" type="pres">
      <dgm:prSet presAssocID="{46C5EBAE-704F-407E-90B2-D483A34628B9}" presName="spNode" presStyleCnt="0"/>
      <dgm:spPr/>
    </dgm:pt>
    <dgm:pt modelId="{751B8E64-6F5F-4FA5-97F9-BD331C3509AB}" type="pres">
      <dgm:prSet presAssocID="{6C339E91-37C8-47C1-9083-6535C31DA1D4}" presName="sibTrans" presStyleLbl="sibTrans1D1" presStyleIdx="4" presStyleCnt="5"/>
      <dgm:spPr/>
      <dgm:t>
        <a:bodyPr/>
        <a:lstStyle/>
        <a:p>
          <a:endParaRPr lang="en-US"/>
        </a:p>
      </dgm:t>
    </dgm:pt>
  </dgm:ptLst>
  <dgm:cxnLst>
    <dgm:cxn modelId="{1832D51F-DBD7-4639-80EF-FF917C66B434}" type="presOf" srcId="{6F4BD3A3-02BC-41EC-9312-A04EFF38FBB2}" destId="{139F3299-83C2-45CF-A30A-C3905EA0F448}" srcOrd="0" destOrd="0" presId="urn:microsoft.com/office/officeart/2005/8/layout/cycle6"/>
    <dgm:cxn modelId="{314442D3-BA95-4133-8998-029C6B048760}" srcId="{89016378-878D-4E67-9847-4E6073B6BD24}" destId="{6F4BD3A3-02BC-41EC-9312-A04EFF38FBB2}" srcOrd="3" destOrd="0" parTransId="{522B93A7-9840-4043-A042-9FE43FFE804E}" sibTransId="{A1CB8F77-226B-492C-B326-E61310674552}"/>
    <dgm:cxn modelId="{65DBC51C-B24C-445F-8432-3E70604B87AD}" srcId="{89016378-878D-4E67-9847-4E6073B6BD24}" destId="{46C5EBAE-704F-407E-90B2-D483A34628B9}" srcOrd="4" destOrd="0" parTransId="{73CC6B35-D67D-4F2E-91CE-BECE934F7C05}" sibTransId="{6C339E91-37C8-47C1-9083-6535C31DA1D4}"/>
    <dgm:cxn modelId="{DF30A780-F385-448A-87E2-E9B3797D8A3A}" type="presOf" srcId="{07648344-FF4D-4387-8029-061672B2D2AC}" destId="{42C49D86-7E07-40AC-B760-7B854C08E512}" srcOrd="0" destOrd="0" presId="urn:microsoft.com/office/officeart/2005/8/layout/cycle6"/>
    <dgm:cxn modelId="{618B50B2-26B9-44F3-8FF8-96AFF2CAC83D}" type="presOf" srcId="{AEF5B2A6-11C4-49B8-8679-1947F1D4E512}" destId="{E4B941FD-FF1F-49E0-B98B-664739A9ACCE}" srcOrd="0" destOrd="0" presId="urn:microsoft.com/office/officeart/2005/8/layout/cycle6"/>
    <dgm:cxn modelId="{3DA89F15-3593-4A71-BBCA-117C4B6B6F58}" srcId="{89016378-878D-4E67-9847-4E6073B6BD24}" destId="{07648344-FF4D-4387-8029-061672B2D2AC}" srcOrd="1" destOrd="0" parTransId="{C1435B4F-B290-4075-B92B-AEC079CF0266}" sibTransId="{70097871-4CAD-4944-96A1-272693E42239}"/>
    <dgm:cxn modelId="{C21B0B3F-5F85-41A3-9BB5-30625AC0B588}" type="presOf" srcId="{C326284B-0CC8-44B7-8BE8-36AC407E9596}" destId="{8B6F2706-A593-44DA-8721-1788516E57A4}" srcOrd="0" destOrd="0" presId="urn:microsoft.com/office/officeart/2005/8/layout/cycle6"/>
    <dgm:cxn modelId="{D7BA692C-B5A3-4474-8587-A984CA9789CD}" type="presOf" srcId="{70097871-4CAD-4944-96A1-272693E42239}" destId="{6AA15CBC-5C6A-4ECD-844C-EE08A729CA16}" srcOrd="0" destOrd="0" presId="urn:microsoft.com/office/officeart/2005/8/layout/cycle6"/>
    <dgm:cxn modelId="{AA15381F-C401-49D1-90F5-543F835055DE}" type="presOf" srcId="{46C5EBAE-704F-407E-90B2-D483A34628B9}" destId="{12A3AC99-A481-438C-92D1-B430B90062FE}" srcOrd="0" destOrd="0" presId="urn:microsoft.com/office/officeart/2005/8/layout/cycle6"/>
    <dgm:cxn modelId="{853C3254-D59E-453C-BC72-A02A8C4DA95A}" type="presOf" srcId="{45A1AC53-3F7B-494D-9FB6-04DC6209C664}" destId="{C68DD7D9-00C3-449E-855C-5C194E10B997}" srcOrd="0" destOrd="0" presId="urn:microsoft.com/office/officeart/2005/8/layout/cycle6"/>
    <dgm:cxn modelId="{D4E4C47B-B407-4D24-9980-0E90385A0C44}" type="presOf" srcId="{EF33A936-9417-4818-B2D7-3C548F01BBD4}" destId="{0461BDF8-D308-4823-965A-70143255BD92}" srcOrd="0" destOrd="0" presId="urn:microsoft.com/office/officeart/2005/8/layout/cycle6"/>
    <dgm:cxn modelId="{F884935F-1135-498E-9933-AE0C87970401}" type="presOf" srcId="{A1CB8F77-226B-492C-B326-E61310674552}" destId="{8E962CC9-F457-4B02-BDAB-F0D14CC8D768}" srcOrd="0" destOrd="0" presId="urn:microsoft.com/office/officeart/2005/8/layout/cycle6"/>
    <dgm:cxn modelId="{A1F7156D-4614-498C-84FA-E3116206CF64}" srcId="{89016378-878D-4E67-9847-4E6073B6BD24}" destId="{45A1AC53-3F7B-494D-9FB6-04DC6209C664}" srcOrd="0" destOrd="0" parTransId="{D66BB32E-D491-4706-8350-283B55030B02}" sibTransId="{AEF5B2A6-11C4-49B8-8679-1947F1D4E512}"/>
    <dgm:cxn modelId="{913DBB22-8DB8-4DBC-8353-D8AE6577C84D}" srcId="{89016378-878D-4E67-9847-4E6073B6BD24}" destId="{EF33A936-9417-4818-B2D7-3C548F01BBD4}" srcOrd="2" destOrd="0" parTransId="{16C592B8-E4F4-4F6E-8128-148868345890}" sibTransId="{C326284B-0CC8-44B7-8BE8-36AC407E9596}"/>
    <dgm:cxn modelId="{6D0DACD7-D0F5-4C0B-928E-717F628DE1C5}" type="presOf" srcId="{89016378-878D-4E67-9847-4E6073B6BD24}" destId="{5D7C6139-B0A4-4164-95B4-328517D367F6}" srcOrd="0" destOrd="0" presId="urn:microsoft.com/office/officeart/2005/8/layout/cycle6"/>
    <dgm:cxn modelId="{333C944C-67AB-4F5D-B6F4-57330DDFD621}" type="presOf" srcId="{6C339E91-37C8-47C1-9083-6535C31DA1D4}" destId="{751B8E64-6F5F-4FA5-97F9-BD331C3509AB}" srcOrd="0" destOrd="0" presId="urn:microsoft.com/office/officeart/2005/8/layout/cycle6"/>
    <dgm:cxn modelId="{E01423E0-85F6-4EC7-B3B7-BBADFDF1867B}" type="presParOf" srcId="{5D7C6139-B0A4-4164-95B4-328517D367F6}" destId="{C68DD7D9-00C3-449E-855C-5C194E10B997}" srcOrd="0" destOrd="0" presId="urn:microsoft.com/office/officeart/2005/8/layout/cycle6"/>
    <dgm:cxn modelId="{80BC1FC1-A864-4573-8B3B-E1A71697EE54}" type="presParOf" srcId="{5D7C6139-B0A4-4164-95B4-328517D367F6}" destId="{C1E57EF1-4064-49DA-9B4B-A77F5714939F}" srcOrd="1" destOrd="0" presId="urn:microsoft.com/office/officeart/2005/8/layout/cycle6"/>
    <dgm:cxn modelId="{C4F67063-C8C7-4AED-834F-B5B9BD3CD679}" type="presParOf" srcId="{5D7C6139-B0A4-4164-95B4-328517D367F6}" destId="{E4B941FD-FF1F-49E0-B98B-664739A9ACCE}" srcOrd="2" destOrd="0" presId="urn:microsoft.com/office/officeart/2005/8/layout/cycle6"/>
    <dgm:cxn modelId="{37D29BB4-6B62-4FCC-AB2D-2FA89FFF23F1}" type="presParOf" srcId="{5D7C6139-B0A4-4164-95B4-328517D367F6}" destId="{42C49D86-7E07-40AC-B760-7B854C08E512}" srcOrd="3" destOrd="0" presId="urn:microsoft.com/office/officeart/2005/8/layout/cycle6"/>
    <dgm:cxn modelId="{C28622C8-937B-4692-8334-BB5D2F335352}" type="presParOf" srcId="{5D7C6139-B0A4-4164-95B4-328517D367F6}" destId="{B50EB83E-8193-4C1A-B156-3A86D13339BD}" srcOrd="4" destOrd="0" presId="urn:microsoft.com/office/officeart/2005/8/layout/cycle6"/>
    <dgm:cxn modelId="{497C811F-3842-4E69-95CD-8BF535D151DD}" type="presParOf" srcId="{5D7C6139-B0A4-4164-95B4-328517D367F6}" destId="{6AA15CBC-5C6A-4ECD-844C-EE08A729CA16}" srcOrd="5" destOrd="0" presId="urn:microsoft.com/office/officeart/2005/8/layout/cycle6"/>
    <dgm:cxn modelId="{6CF77E00-C414-4C48-9600-3FD0B3BB5183}" type="presParOf" srcId="{5D7C6139-B0A4-4164-95B4-328517D367F6}" destId="{0461BDF8-D308-4823-965A-70143255BD92}" srcOrd="6" destOrd="0" presId="urn:microsoft.com/office/officeart/2005/8/layout/cycle6"/>
    <dgm:cxn modelId="{867C967D-4FB8-4A29-8AB1-A3F76290231E}" type="presParOf" srcId="{5D7C6139-B0A4-4164-95B4-328517D367F6}" destId="{85C11495-0396-4803-B1B6-093E2CFCF75B}" srcOrd="7" destOrd="0" presId="urn:microsoft.com/office/officeart/2005/8/layout/cycle6"/>
    <dgm:cxn modelId="{7111C4DC-ACE8-46A1-8314-1E0B550DC43E}" type="presParOf" srcId="{5D7C6139-B0A4-4164-95B4-328517D367F6}" destId="{8B6F2706-A593-44DA-8721-1788516E57A4}" srcOrd="8" destOrd="0" presId="urn:microsoft.com/office/officeart/2005/8/layout/cycle6"/>
    <dgm:cxn modelId="{B38AB0E8-4EA8-49B7-96ED-B39A7F1314F7}" type="presParOf" srcId="{5D7C6139-B0A4-4164-95B4-328517D367F6}" destId="{139F3299-83C2-45CF-A30A-C3905EA0F448}" srcOrd="9" destOrd="0" presId="urn:microsoft.com/office/officeart/2005/8/layout/cycle6"/>
    <dgm:cxn modelId="{C8952C87-D848-4D1F-BFE2-3F6AD6781AAE}" type="presParOf" srcId="{5D7C6139-B0A4-4164-95B4-328517D367F6}" destId="{9864DC11-A5A4-4024-A0A0-DDB8BD01AD16}" srcOrd="10" destOrd="0" presId="urn:microsoft.com/office/officeart/2005/8/layout/cycle6"/>
    <dgm:cxn modelId="{91B58FC9-9FFC-4082-B31C-07F1B62D79A4}" type="presParOf" srcId="{5D7C6139-B0A4-4164-95B4-328517D367F6}" destId="{8E962CC9-F457-4B02-BDAB-F0D14CC8D768}" srcOrd="11" destOrd="0" presId="urn:microsoft.com/office/officeart/2005/8/layout/cycle6"/>
    <dgm:cxn modelId="{E4473D91-0E85-4483-9ADA-F8A29DE99AC2}" type="presParOf" srcId="{5D7C6139-B0A4-4164-95B4-328517D367F6}" destId="{12A3AC99-A481-438C-92D1-B430B90062FE}" srcOrd="12" destOrd="0" presId="urn:microsoft.com/office/officeart/2005/8/layout/cycle6"/>
    <dgm:cxn modelId="{CD52DECE-A187-421F-A450-FA23AD671C76}" type="presParOf" srcId="{5D7C6139-B0A4-4164-95B4-328517D367F6}" destId="{3793CC19-9EAF-43BF-8571-52F39D5A9FE7}" srcOrd="13" destOrd="0" presId="urn:microsoft.com/office/officeart/2005/8/layout/cycle6"/>
    <dgm:cxn modelId="{E93E65C3-0411-421C-8084-9F49748592BD}" type="presParOf" srcId="{5D7C6139-B0A4-4164-95B4-328517D367F6}" destId="{751B8E64-6F5F-4FA5-97F9-BD331C3509AB}"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DD7D9-00C3-449E-855C-5C194E10B997}">
      <dsp:nvSpPr>
        <dsp:cNvPr id="0" name=""/>
        <dsp:cNvSpPr/>
      </dsp:nvSpPr>
      <dsp:spPr>
        <a:xfrm>
          <a:off x="1981197" y="2370"/>
          <a:ext cx="2133604" cy="867742"/>
        </a:xfrm>
        <a:prstGeom prst="roundRect">
          <a:avLst/>
        </a:prstGeom>
        <a:solidFill>
          <a:schemeClr val="accen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smtClean="0"/>
            <a:t>RECONNAISANCE</a:t>
          </a:r>
          <a:endParaRPr lang="en-US" sz="2000" kern="1200" dirty="0"/>
        </a:p>
      </dsp:txBody>
      <dsp:txXfrm>
        <a:off x="2023557" y="44730"/>
        <a:ext cx="2048884" cy="783022"/>
      </dsp:txXfrm>
    </dsp:sp>
    <dsp:sp modelId="{E4B941FD-FF1F-49E0-B98B-664739A9ACCE}">
      <dsp:nvSpPr>
        <dsp:cNvPr id="0" name=""/>
        <dsp:cNvSpPr/>
      </dsp:nvSpPr>
      <dsp:spPr>
        <a:xfrm>
          <a:off x="1315405" y="436241"/>
          <a:ext cx="3465188" cy="3465188"/>
        </a:xfrm>
        <a:custGeom>
          <a:avLst/>
          <a:gdLst/>
          <a:ahLst/>
          <a:cxnLst/>
          <a:rect l="0" t="0" r="0" b="0"/>
          <a:pathLst>
            <a:path>
              <a:moveTo>
                <a:pt x="2803658" y="370718"/>
              </a:moveTo>
              <a:arcTo wR="1732594" hR="1732594" stAng="18491022" swAng="1057235"/>
            </a:path>
          </a:pathLst>
        </a:custGeom>
        <a:noFill/>
        <a:ln w="1270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2C49D86-7E07-40AC-B760-7B854C08E512}">
      <dsp:nvSpPr>
        <dsp:cNvPr id="0" name=""/>
        <dsp:cNvSpPr/>
      </dsp:nvSpPr>
      <dsp:spPr>
        <a:xfrm>
          <a:off x="4028301" y="1199563"/>
          <a:ext cx="1334988" cy="867742"/>
        </a:xfrm>
        <a:prstGeom prst="roundRect">
          <a:avLst/>
        </a:prstGeom>
        <a:solidFill>
          <a:schemeClr val="accen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REPORTING</a:t>
          </a:r>
          <a:endParaRPr lang="en-US" sz="1400" kern="1200" dirty="0"/>
        </a:p>
      </dsp:txBody>
      <dsp:txXfrm>
        <a:off x="4070661" y="1241923"/>
        <a:ext cx="1250268" cy="783022"/>
      </dsp:txXfrm>
    </dsp:sp>
    <dsp:sp modelId="{6AA15CBC-5C6A-4ECD-844C-EE08A729CA16}">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1270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0461BDF8-D308-4823-965A-70143255BD92}">
      <dsp:nvSpPr>
        <dsp:cNvPr id="0" name=""/>
        <dsp:cNvSpPr/>
      </dsp:nvSpPr>
      <dsp:spPr>
        <a:xfrm>
          <a:off x="3398899" y="3136663"/>
          <a:ext cx="1334988" cy="867742"/>
        </a:xfrm>
        <a:prstGeom prst="roundRect">
          <a:avLst/>
        </a:prstGeom>
        <a:solidFill>
          <a:schemeClr val="accen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EXPLOITATION</a:t>
          </a:r>
          <a:endParaRPr lang="en-US" sz="1400" kern="1200" dirty="0"/>
        </a:p>
      </dsp:txBody>
      <dsp:txXfrm>
        <a:off x="3441259" y="3179023"/>
        <a:ext cx="1250268" cy="783022"/>
      </dsp:txXfrm>
    </dsp:sp>
    <dsp:sp modelId="{8B6F2706-A593-44DA-8721-1788516E57A4}">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1270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139F3299-83C2-45CF-A30A-C3905EA0F448}">
      <dsp:nvSpPr>
        <dsp:cNvPr id="0" name=""/>
        <dsp:cNvSpPr/>
      </dsp:nvSpPr>
      <dsp:spPr>
        <a:xfrm>
          <a:off x="1362112" y="3136663"/>
          <a:ext cx="1334988" cy="867742"/>
        </a:xfrm>
        <a:prstGeom prst="roundRect">
          <a:avLst/>
        </a:prstGeom>
        <a:solidFill>
          <a:schemeClr val="accen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VULNERABILITY</a:t>
          </a:r>
        </a:p>
        <a:p>
          <a:pPr lvl="0" algn="ctr" defTabSz="622300">
            <a:lnSpc>
              <a:spcPct val="90000"/>
            </a:lnSpc>
            <a:spcBef>
              <a:spcPct val="0"/>
            </a:spcBef>
            <a:spcAft>
              <a:spcPct val="35000"/>
            </a:spcAft>
          </a:pPr>
          <a:r>
            <a:rPr lang="en-US" sz="1400" kern="1200" dirty="0" smtClean="0"/>
            <a:t>ASSESSMENT</a:t>
          </a:r>
          <a:endParaRPr lang="en-US" sz="1400" kern="1200" dirty="0"/>
        </a:p>
      </dsp:txBody>
      <dsp:txXfrm>
        <a:off x="1404472" y="3179023"/>
        <a:ext cx="1250268" cy="783022"/>
      </dsp:txXfrm>
    </dsp:sp>
    <dsp:sp modelId="{8E962CC9-F457-4B02-BDAB-F0D14CC8D768}">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1270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12A3AC99-A481-438C-92D1-B430B90062FE}">
      <dsp:nvSpPr>
        <dsp:cNvPr id="0" name=""/>
        <dsp:cNvSpPr/>
      </dsp:nvSpPr>
      <dsp:spPr>
        <a:xfrm>
          <a:off x="732710" y="1199563"/>
          <a:ext cx="1334988" cy="867742"/>
        </a:xfrm>
        <a:prstGeom prst="roundRect">
          <a:avLst/>
        </a:prstGeom>
        <a:solidFill>
          <a:schemeClr val="accent1">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SCANNING</a:t>
          </a:r>
          <a:endParaRPr lang="en-US" sz="1400" kern="1200" dirty="0"/>
        </a:p>
      </dsp:txBody>
      <dsp:txXfrm>
        <a:off x="775070" y="1241923"/>
        <a:ext cx="1250268" cy="783022"/>
      </dsp:txXfrm>
    </dsp:sp>
    <dsp:sp modelId="{751B8E64-6F5F-4FA5-97F9-BD331C3509AB}">
      <dsp:nvSpPr>
        <dsp:cNvPr id="0" name=""/>
        <dsp:cNvSpPr/>
      </dsp:nvSpPr>
      <dsp:spPr>
        <a:xfrm>
          <a:off x="1315405" y="436241"/>
          <a:ext cx="3465188" cy="3465188"/>
        </a:xfrm>
        <a:custGeom>
          <a:avLst/>
          <a:gdLst/>
          <a:ahLst/>
          <a:cxnLst/>
          <a:rect l="0" t="0" r="0" b="0"/>
          <a:pathLst>
            <a:path>
              <a:moveTo>
                <a:pt x="299526" y="758839"/>
              </a:moveTo>
              <a:arcTo wR="1732594" hR="1732594" stAng="12851743" swAng="1057235"/>
            </a:path>
          </a:pathLst>
        </a:custGeom>
        <a:noFill/>
        <a:ln w="1270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42FE2-2743-4805-BA85-1C13DABC38F9}" type="datetimeFigureOut">
              <a:rPr lang="en-US" smtClean="0"/>
              <a:t>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3C7342-149A-4363-A022-CA6D703CE200}" type="slidenum">
              <a:rPr lang="en-US" smtClean="0"/>
              <a:t>‹#›</a:t>
            </a:fld>
            <a:endParaRPr lang="en-US"/>
          </a:p>
        </p:txBody>
      </p:sp>
    </p:spTree>
    <p:extLst>
      <p:ext uri="{BB962C8B-B14F-4D97-AF65-F5344CB8AC3E}">
        <p14:creationId xmlns:p14="http://schemas.microsoft.com/office/powerpoint/2010/main" val="392012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C7342-149A-4363-A022-CA6D703CE200}" type="slidenum">
              <a:rPr lang="en-US" smtClean="0"/>
              <a:t>13</a:t>
            </a:fld>
            <a:endParaRPr lang="en-US"/>
          </a:p>
        </p:txBody>
      </p:sp>
    </p:spTree>
    <p:extLst>
      <p:ext uri="{BB962C8B-B14F-4D97-AF65-F5344CB8AC3E}">
        <p14:creationId xmlns:p14="http://schemas.microsoft.com/office/powerpoint/2010/main" val="523624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1/3/2023</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1/3/2023</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192.168.29.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192.168.29.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192.168.29.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192.168.29.4/"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192.168.29.4/"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588818"/>
            <a:ext cx="9134475" cy="5715000"/>
          </a:xfrm>
          <a:prstGeom prst="rect">
            <a:avLst/>
          </a:prstGeom>
        </p:spPr>
      </p:pic>
    </p:spTree>
    <p:extLst>
      <p:ext uri="{BB962C8B-B14F-4D97-AF65-F5344CB8AC3E}">
        <p14:creationId xmlns:p14="http://schemas.microsoft.com/office/powerpoint/2010/main" val="405625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848600" cy="6629400"/>
          </a:xfrm>
        </p:spPr>
        <p:txBody>
          <a:bodyPr/>
          <a:lstStyle/>
          <a:p>
            <a:r>
              <a:rPr lang="en-US" dirty="0"/>
              <a:t>To obtain information about the hosts on the network 192.168.29.1, we use the command:</a:t>
            </a:r>
          </a:p>
          <a:p>
            <a:pPr marL="114300" indent="0">
              <a:buNone/>
            </a:pPr>
            <a:r>
              <a:rPr lang="en-US" dirty="0"/>
              <a:t>		</a:t>
            </a:r>
            <a:r>
              <a:rPr lang="en-US" b="1" dirty="0"/>
              <a:t>Nmap –sP </a:t>
            </a:r>
            <a:r>
              <a:rPr lang="en-US" b="1" dirty="0" smtClean="0"/>
              <a:t>192.168.29.1/24</a:t>
            </a:r>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71600" y="1524000"/>
            <a:ext cx="5943600" cy="4457700"/>
          </a:xfrm>
          <a:prstGeom prst="rect">
            <a:avLst/>
          </a:prstGeom>
        </p:spPr>
      </p:pic>
      <p:sp>
        <p:nvSpPr>
          <p:cNvPr id="5" name="TextBox 4"/>
          <p:cNvSpPr txBox="1"/>
          <p:nvPr/>
        </p:nvSpPr>
        <p:spPr>
          <a:xfrm>
            <a:off x="685800" y="6400800"/>
            <a:ext cx="5486400" cy="369332"/>
          </a:xfrm>
          <a:prstGeom prst="rect">
            <a:avLst/>
          </a:prstGeom>
          <a:noFill/>
        </p:spPr>
        <p:txBody>
          <a:bodyPr wrap="square" rtlCol="0">
            <a:spAutoFit/>
          </a:bodyPr>
          <a:lstStyle/>
          <a:p>
            <a:r>
              <a:rPr lang="en-US" i="1" dirty="0" smtClean="0"/>
              <a:t>A total of 3 hosts have been detected</a:t>
            </a:r>
            <a:r>
              <a:rPr lang="en-US" dirty="0" smtClean="0"/>
              <a:t>.</a:t>
            </a:r>
            <a:endParaRPr lang="en-US" dirty="0"/>
          </a:p>
        </p:txBody>
      </p:sp>
    </p:spTree>
    <p:extLst>
      <p:ext uri="{BB962C8B-B14F-4D97-AF65-F5344CB8AC3E}">
        <p14:creationId xmlns:p14="http://schemas.microsoft.com/office/powerpoint/2010/main" val="2439535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772400" cy="6019800"/>
          </a:xfrm>
        </p:spPr>
        <p:txBody>
          <a:bodyPr/>
          <a:lstStyle/>
          <a:p>
            <a:r>
              <a:rPr lang="en-US" dirty="0"/>
              <a:t>W</a:t>
            </a:r>
            <a:r>
              <a:rPr lang="en-US" dirty="0" smtClean="0"/>
              <a:t>e </a:t>
            </a:r>
            <a:r>
              <a:rPr lang="en-US" dirty="0"/>
              <a:t>can see the number of open ports on a particular host using the command:</a:t>
            </a:r>
          </a:p>
          <a:p>
            <a:pPr marL="114300" indent="0">
              <a:buNone/>
            </a:pPr>
            <a:r>
              <a:rPr lang="en-US" dirty="0"/>
              <a:t>		</a:t>
            </a:r>
            <a:r>
              <a:rPr lang="en-US" b="1" dirty="0"/>
              <a:t>Nmap –sS -A 192.168.29.2</a:t>
            </a:r>
          </a:p>
          <a:p>
            <a:endParaRPr lang="en-US" dirty="0" smtClean="0"/>
          </a:p>
          <a:p>
            <a:pPr algn="just"/>
            <a:r>
              <a:rPr lang="en-US" dirty="0"/>
              <a:t> 192.168.29.2: Is the host for which we try to obtain information.</a:t>
            </a:r>
          </a:p>
          <a:p>
            <a:pPr algn="just"/>
            <a:r>
              <a:rPr lang="en-US" dirty="0"/>
              <a:t>By running this command, we can obtain information such as port number that is open, state, service and version. Also we can obtain the type of device, the OS it is running, the OS details and trace-routes.</a:t>
            </a:r>
          </a:p>
        </p:txBody>
      </p:sp>
    </p:spTree>
    <p:extLst>
      <p:ext uri="{BB962C8B-B14F-4D97-AF65-F5344CB8AC3E}">
        <p14:creationId xmlns:p14="http://schemas.microsoft.com/office/powerpoint/2010/main" val="2184611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7620000" cy="1143000"/>
          </a:xfrm>
        </p:spPr>
        <p:txBody>
          <a:bodyPr/>
          <a:lstStyle/>
          <a:p>
            <a:r>
              <a:rPr lang="en-US" dirty="0" smtClean="0">
                <a:latin typeface="Agency FB" pitchFamily="34" charset="0"/>
              </a:rPr>
              <a:t>PART 2- </a:t>
            </a:r>
            <a:br>
              <a:rPr lang="en-US" dirty="0" smtClean="0">
                <a:latin typeface="Agency FB" pitchFamily="34" charset="0"/>
              </a:rPr>
            </a:br>
            <a:r>
              <a:rPr lang="en-US" dirty="0" smtClean="0">
                <a:latin typeface="Agency FB" pitchFamily="34" charset="0"/>
              </a:rPr>
              <a:t> WordPress Server and Website</a:t>
            </a:r>
            <a:endParaRPr lang="en-US" dirty="0">
              <a:latin typeface="Agency FB" pitchFamily="34" charset="0"/>
            </a:endParaRPr>
          </a:p>
        </p:txBody>
      </p:sp>
    </p:spTree>
    <p:extLst>
      <p:ext uri="{BB962C8B-B14F-4D97-AF65-F5344CB8AC3E}">
        <p14:creationId xmlns:p14="http://schemas.microsoft.com/office/powerpoint/2010/main" val="2175244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848600" cy="6324600"/>
          </a:xfrm>
        </p:spPr>
        <p:txBody>
          <a:bodyPr/>
          <a:lstStyle/>
          <a:p>
            <a:pPr algn="just"/>
            <a:r>
              <a:rPr lang="en-US" dirty="0" smtClean="0"/>
              <a:t>IP address of the server is obtained by running the ifconfig command on the WordPress VM.</a:t>
            </a:r>
          </a:p>
          <a:p>
            <a:pPr algn="just"/>
            <a:r>
              <a:rPr lang="en-US" dirty="0" smtClean="0"/>
              <a:t>The IP address obtained is </a:t>
            </a:r>
            <a:r>
              <a:rPr lang="en-US" b="1" i="1" dirty="0" smtClean="0"/>
              <a:t>192.168.29.4</a:t>
            </a:r>
            <a:r>
              <a:rPr lang="en-US" dirty="0" smtClean="0"/>
              <a:t>.</a:t>
            </a:r>
          </a:p>
          <a:p>
            <a:pPr algn="just"/>
            <a:r>
              <a:rPr lang="en-US" dirty="0" smtClean="0"/>
              <a:t>Using this address, we are able to obtain the website on our browser.</a:t>
            </a:r>
          </a:p>
          <a:p>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66800" y="2514600"/>
            <a:ext cx="6781800" cy="3505200"/>
          </a:xfrm>
          <a:prstGeom prst="rect">
            <a:avLst/>
          </a:prstGeom>
        </p:spPr>
      </p:pic>
      <p:sp>
        <p:nvSpPr>
          <p:cNvPr id="5" name="TextBox 4"/>
          <p:cNvSpPr txBox="1"/>
          <p:nvPr/>
        </p:nvSpPr>
        <p:spPr>
          <a:xfrm>
            <a:off x="685800" y="6400800"/>
            <a:ext cx="4419600" cy="369332"/>
          </a:xfrm>
          <a:prstGeom prst="rect">
            <a:avLst/>
          </a:prstGeom>
          <a:noFill/>
        </p:spPr>
        <p:txBody>
          <a:bodyPr wrap="square" rtlCol="0">
            <a:spAutoFit/>
          </a:bodyPr>
          <a:lstStyle/>
          <a:p>
            <a:r>
              <a:rPr lang="en-US" i="1" dirty="0" smtClean="0"/>
              <a:t>Hence we are able to generate the website</a:t>
            </a:r>
            <a:r>
              <a:rPr lang="en-US" dirty="0" smtClean="0"/>
              <a:t>.</a:t>
            </a:r>
            <a:endParaRPr lang="en-US" dirty="0"/>
          </a:p>
        </p:txBody>
      </p:sp>
    </p:spTree>
    <p:extLst>
      <p:ext uri="{BB962C8B-B14F-4D97-AF65-F5344CB8AC3E}">
        <p14:creationId xmlns:p14="http://schemas.microsoft.com/office/powerpoint/2010/main" val="1361498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848600" cy="6096000"/>
          </a:xfrm>
        </p:spPr>
        <p:txBody>
          <a:bodyPr/>
          <a:lstStyle/>
          <a:p>
            <a:pPr algn="just"/>
            <a:r>
              <a:rPr lang="en-US" dirty="0" smtClean="0"/>
              <a:t>To scan  and obtain information about the website and WordPress server, we need to connect the server VM with Kali Linux.</a:t>
            </a:r>
          </a:p>
          <a:p>
            <a:pPr algn="just"/>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4000" y="1732597"/>
            <a:ext cx="6019800" cy="4515803"/>
          </a:xfrm>
          <a:prstGeom prst="rect">
            <a:avLst/>
          </a:prstGeom>
        </p:spPr>
      </p:pic>
    </p:spTree>
    <p:extLst>
      <p:ext uri="{BB962C8B-B14F-4D97-AF65-F5344CB8AC3E}">
        <p14:creationId xmlns:p14="http://schemas.microsoft.com/office/powerpoint/2010/main" val="2667872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848600" cy="6400800"/>
          </a:xfrm>
        </p:spPr>
        <p:txBody>
          <a:bodyPr/>
          <a:lstStyle/>
          <a:p>
            <a:r>
              <a:rPr lang="en-US" dirty="0" smtClean="0"/>
              <a:t>Scanning and vulnerability assessment-</a:t>
            </a:r>
          </a:p>
          <a:p>
            <a:pPr marL="114300" indent="0">
              <a:buNone/>
            </a:pPr>
            <a:r>
              <a:rPr lang="en-US" dirty="0" smtClean="0"/>
              <a:t>To identify the vulnerabilities, we make use of the wpscan tool.</a:t>
            </a:r>
          </a:p>
          <a:p>
            <a:pPr marL="114300" indent="0">
              <a:buNone/>
            </a:pPr>
            <a:endParaRPr lang="en-US" dirty="0"/>
          </a:p>
        </p:txBody>
      </p:sp>
      <p:sp>
        <p:nvSpPr>
          <p:cNvPr id="2" name="Rectangle 1"/>
          <p:cNvSpPr/>
          <p:nvPr/>
        </p:nvSpPr>
        <p:spPr>
          <a:xfrm>
            <a:off x="2209800" y="1154484"/>
            <a:ext cx="4447756" cy="369332"/>
          </a:xfrm>
          <a:prstGeom prst="rect">
            <a:avLst/>
          </a:prstGeom>
        </p:spPr>
        <p:txBody>
          <a:bodyPr wrap="none">
            <a:spAutoFit/>
          </a:bodyPr>
          <a:lstStyle/>
          <a:p>
            <a:r>
              <a:rPr lang="en-US" dirty="0" smtClean="0"/>
              <a:t>Command :</a:t>
            </a:r>
            <a:r>
              <a:rPr lang="en-US" b="1" dirty="0" smtClean="0"/>
              <a:t>wpscan </a:t>
            </a:r>
            <a:r>
              <a:rPr lang="en-US" b="1" dirty="0"/>
              <a:t>- -url </a:t>
            </a:r>
            <a:r>
              <a:rPr lang="en-US" b="1" u="sng" dirty="0">
                <a:hlinkClick r:id="rId2"/>
              </a:rPr>
              <a:t>http://192.168.29.4</a:t>
            </a:r>
            <a:endParaRPr lang="en-US" b="1"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1905000"/>
            <a:ext cx="7010400" cy="4648200"/>
          </a:xfrm>
          <a:prstGeom prst="rect">
            <a:avLst/>
          </a:prstGeom>
        </p:spPr>
      </p:pic>
    </p:spTree>
    <p:extLst>
      <p:ext uri="{BB962C8B-B14F-4D97-AF65-F5344CB8AC3E}">
        <p14:creationId xmlns:p14="http://schemas.microsoft.com/office/powerpoint/2010/main" val="2608003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927" y="13855"/>
            <a:ext cx="4641273" cy="387234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3657600" y="3236595"/>
            <a:ext cx="4829175" cy="3621405"/>
          </a:xfrm>
          <a:prstGeom prst="rect">
            <a:avLst/>
          </a:prstGeom>
        </p:spPr>
      </p:pic>
      <p:sp>
        <p:nvSpPr>
          <p:cNvPr id="7" name="Curved Right Arrow 6"/>
          <p:cNvSpPr/>
          <p:nvPr/>
        </p:nvSpPr>
        <p:spPr>
          <a:xfrm>
            <a:off x="990600" y="3657600"/>
            <a:ext cx="1905000" cy="19050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13604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709" y="13855"/>
            <a:ext cx="4991365" cy="384829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3657600" y="3124200"/>
            <a:ext cx="4774565" cy="3581400"/>
          </a:xfrm>
          <a:prstGeom prst="rect">
            <a:avLst/>
          </a:prstGeom>
        </p:spPr>
      </p:pic>
      <p:sp>
        <p:nvSpPr>
          <p:cNvPr id="6" name="Curved Right Arrow 5"/>
          <p:cNvSpPr/>
          <p:nvPr/>
        </p:nvSpPr>
        <p:spPr>
          <a:xfrm>
            <a:off x="1295400" y="3962400"/>
            <a:ext cx="1676400" cy="22098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4281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90600" y="609600"/>
            <a:ext cx="6781800" cy="5334000"/>
          </a:xfrm>
          <a:prstGeom prst="rect">
            <a:avLst/>
          </a:prstGeom>
        </p:spPr>
      </p:pic>
    </p:spTree>
    <p:extLst>
      <p:ext uri="{BB962C8B-B14F-4D97-AF65-F5344CB8AC3E}">
        <p14:creationId xmlns:p14="http://schemas.microsoft.com/office/powerpoint/2010/main" val="14042014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772400" cy="6400800"/>
          </a:xfrm>
        </p:spPr>
        <p:txBody>
          <a:bodyPr/>
          <a:lstStyle/>
          <a:p>
            <a:r>
              <a:rPr lang="en-US" dirty="0" smtClean="0"/>
              <a:t>To find the user account names that exist on the website, we use the command-</a:t>
            </a:r>
          </a:p>
          <a:p>
            <a:pPr marL="114300" indent="0">
              <a:buNone/>
            </a:pPr>
            <a:r>
              <a:rPr lang="en-US" dirty="0"/>
              <a:t>Command: </a:t>
            </a:r>
            <a:r>
              <a:rPr lang="en-US" b="1" dirty="0"/>
              <a:t>wpscan - -url </a:t>
            </a:r>
            <a:r>
              <a:rPr lang="en-US" b="1" u="sng" dirty="0">
                <a:hlinkClick r:id="rId2"/>
              </a:rPr>
              <a:t>http://192.168.29.4</a:t>
            </a:r>
            <a:r>
              <a:rPr lang="en-US" b="1" dirty="0"/>
              <a:t> - -enumerate u</a:t>
            </a:r>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i="1" dirty="0" smtClean="0"/>
              <a:t>Admin account has been detected.</a:t>
            </a:r>
            <a:endParaRPr lang="en-US" i="1"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295400" y="1700212"/>
            <a:ext cx="5867400" cy="4319588"/>
          </a:xfrm>
          <a:prstGeom prst="rect">
            <a:avLst/>
          </a:prstGeom>
        </p:spPr>
      </p:pic>
    </p:spTree>
    <p:extLst>
      <p:ext uri="{BB962C8B-B14F-4D97-AF65-F5344CB8AC3E}">
        <p14:creationId xmlns:p14="http://schemas.microsoft.com/office/powerpoint/2010/main" val="845420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gency FB" pitchFamily="34" charset="0"/>
              </a:rPr>
              <a:t>CYBER SECURITY PROJECT PRESENTATION</a:t>
            </a:r>
            <a:endParaRPr lang="en-US" dirty="0">
              <a:latin typeface="Agency FB" pitchFamily="34" charset="0"/>
            </a:endParaRPr>
          </a:p>
        </p:txBody>
      </p:sp>
      <p:sp>
        <p:nvSpPr>
          <p:cNvPr id="3" name="Subtitle 2"/>
          <p:cNvSpPr>
            <a:spLocks noGrp="1"/>
          </p:cNvSpPr>
          <p:nvPr>
            <p:ph type="subTitle" idx="1"/>
          </p:nvPr>
        </p:nvSpPr>
        <p:spPr/>
        <p:txBody>
          <a:bodyPr>
            <a:normAutofit fontScale="92500" lnSpcReduction="10000"/>
          </a:bodyPr>
          <a:lstStyle/>
          <a:p>
            <a:r>
              <a:rPr lang="en-US" dirty="0" smtClean="0">
                <a:latin typeface="Agency FB" pitchFamily="34" charset="0"/>
              </a:rPr>
              <a:t>By,</a:t>
            </a:r>
          </a:p>
          <a:p>
            <a:r>
              <a:rPr lang="en-US" dirty="0" smtClean="0">
                <a:latin typeface="Agency FB" pitchFamily="34" charset="0"/>
              </a:rPr>
              <a:t>Chirag Radhakrishna &amp; Chiranjeevi PR</a:t>
            </a:r>
            <a:endParaRPr lang="en-US" dirty="0" smtClean="0">
              <a:latin typeface="Agency FB" pitchFamily="34" charset="0"/>
            </a:endParaRPr>
          </a:p>
          <a:p>
            <a:r>
              <a:rPr lang="en-US" sz="2400" dirty="0" smtClean="0">
                <a:latin typeface="Agency FB" pitchFamily="34" charset="0"/>
              </a:rPr>
              <a:t>CYBER </a:t>
            </a:r>
            <a:r>
              <a:rPr lang="en-US" sz="2400" dirty="0">
                <a:latin typeface="Agency FB" pitchFamily="34" charset="0"/>
              </a:rPr>
              <a:t>SECURITY &amp; ETHICAL HACKING BATCH-18</a:t>
            </a:r>
          </a:p>
          <a:p>
            <a:endParaRPr lang="en-US" dirty="0"/>
          </a:p>
        </p:txBody>
      </p:sp>
    </p:spTree>
    <p:extLst>
      <p:ext uri="{BB962C8B-B14F-4D97-AF65-F5344CB8AC3E}">
        <p14:creationId xmlns:p14="http://schemas.microsoft.com/office/powerpoint/2010/main" val="5243221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848600" cy="6248400"/>
          </a:xfrm>
        </p:spPr>
        <p:txBody>
          <a:bodyPr/>
          <a:lstStyle/>
          <a:p>
            <a:r>
              <a:rPr lang="en-US" dirty="0"/>
              <a:t>Likewise we can also see the plugins that are installed on this website.</a:t>
            </a:r>
          </a:p>
          <a:p>
            <a:r>
              <a:rPr lang="en-US" dirty="0"/>
              <a:t>This can be done using the command:</a:t>
            </a:r>
          </a:p>
          <a:p>
            <a:pPr marL="114300" indent="0">
              <a:buNone/>
            </a:pPr>
            <a:r>
              <a:rPr lang="en-US" dirty="0" smtClean="0"/>
              <a:t>	</a:t>
            </a:r>
            <a:r>
              <a:rPr lang="en-US" b="1" dirty="0" smtClean="0"/>
              <a:t>wpscan </a:t>
            </a:r>
            <a:r>
              <a:rPr lang="en-US" b="1" dirty="0"/>
              <a:t>- -url </a:t>
            </a:r>
            <a:r>
              <a:rPr lang="en-US" b="1" u="sng" dirty="0" smtClean="0">
                <a:hlinkClick r:id="rId2"/>
              </a:rPr>
              <a:t>http</a:t>
            </a:r>
            <a:r>
              <a:rPr lang="en-US" b="1" u="sng" dirty="0">
                <a:hlinkClick r:id="rId2"/>
              </a:rPr>
              <a:t>://192.168.29.4</a:t>
            </a:r>
            <a:r>
              <a:rPr lang="en-US" b="1" dirty="0"/>
              <a:t> - -enumerate p</a:t>
            </a:r>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600200" y="1905000"/>
            <a:ext cx="5943600" cy="4648200"/>
          </a:xfrm>
          <a:prstGeom prst="rect">
            <a:avLst/>
          </a:prstGeom>
        </p:spPr>
      </p:pic>
    </p:spTree>
    <p:extLst>
      <p:ext uri="{BB962C8B-B14F-4D97-AF65-F5344CB8AC3E}">
        <p14:creationId xmlns:p14="http://schemas.microsoft.com/office/powerpoint/2010/main" val="92135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924800" cy="6248400"/>
          </a:xfrm>
        </p:spPr>
        <p:txBody>
          <a:bodyPr/>
          <a:lstStyle/>
          <a:p>
            <a:r>
              <a:rPr lang="en-US" dirty="0" smtClean="0"/>
              <a:t>The last step is to identify the password for the admin account.</a:t>
            </a:r>
          </a:p>
          <a:p>
            <a:r>
              <a:rPr lang="en-US" dirty="0" smtClean="0"/>
              <a:t>This can be obtained by making use of password files.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4000" y="1676400"/>
            <a:ext cx="5572125" cy="4178935"/>
          </a:xfrm>
          <a:prstGeom prst="rect">
            <a:avLst/>
          </a:prstGeom>
        </p:spPr>
      </p:pic>
    </p:spTree>
    <p:extLst>
      <p:ext uri="{BB962C8B-B14F-4D97-AF65-F5344CB8AC3E}">
        <p14:creationId xmlns:p14="http://schemas.microsoft.com/office/powerpoint/2010/main" val="3915034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848600" cy="6248400"/>
          </a:xfrm>
        </p:spPr>
        <p:txBody>
          <a:bodyPr/>
          <a:lstStyle/>
          <a:p>
            <a:pPr algn="just"/>
            <a:r>
              <a:rPr lang="en-US" dirty="0" smtClean="0"/>
              <a:t>Considering the password files one by one, we proceed to determine the password.</a:t>
            </a:r>
          </a:p>
          <a:p>
            <a:r>
              <a:rPr lang="en-US" b="1" dirty="0"/>
              <a:t>wpscan - -url </a:t>
            </a:r>
            <a:r>
              <a:rPr lang="en-US" b="1" u="sng" dirty="0">
                <a:hlinkClick r:id="rId2"/>
              </a:rPr>
              <a:t>http://192.168.29.4</a:t>
            </a:r>
            <a:r>
              <a:rPr lang="en-US" b="1" dirty="0"/>
              <a:t> - -wordlist ~/Password\ </a:t>
            </a:r>
            <a:r>
              <a:rPr lang="en-US" b="1" dirty="0" smtClean="0"/>
              <a:t>Files/passwords.txt  - </a:t>
            </a:r>
            <a:r>
              <a:rPr lang="en-US" b="1" dirty="0"/>
              <a:t>-username </a:t>
            </a:r>
            <a:r>
              <a:rPr lang="en-US" b="1" dirty="0" smtClean="0"/>
              <a:t>admin</a:t>
            </a:r>
          </a:p>
          <a:p>
            <a:endParaRPr lang="en-US" b="1"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04800" y="1905000"/>
            <a:ext cx="3886200" cy="2971800"/>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3886200" y="3356264"/>
            <a:ext cx="4514850" cy="3385820"/>
          </a:xfrm>
          <a:prstGeom prst="rect">
            <a:avLst/>
          </a:prstGeom>
        </p:spPr>
      </p:pic>
      <p:sp>
        <p:nvSpPr>
          <p:cNvPr id="6" name="Curved Right Arrow 5"/>
          <p:cNvSpPr/>
          <p:nvPr/>
        </p:nvSpPr>
        <p:spPr>
          <a:xfrm>
            <a:off x="2057400" y="5049174"/>
            <a:ext cx="1257300" cy="14478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383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7772400" cy="6324600"/>
          </a:xfrm>
        </p:spPr>
        <p:txBody>
          <a:bodyPr/>
          <a:lstStyle/>
          <a:p>
            <a:pPr algn="just"/>
            <a:r>
              <a:rPr lang="en-US" dirty="0" smtClean="0"/>
              <a:t>Now, considering a larger password file:</a:t>
            </a:r>
          </a:p>
          <a:p>
            <a:r>
              <a:rPr lang="en-US" b="1" dirty="0"/>
              <a:t>wpscan - -url </a:t>
            </a:r>
            <a:r>
              <a:rPr lang="en-US" b="1" u="sng" dirty="0">
                <a:hlinkClick r:id="rId2"/>
              </a:rPr>
              <a:t>http://192.168.29.4</a:t>
            </a:r>
            <a:r>
              <a:rPr lang="en-US" b="1" dirty="0"/>
              <a:t> - -wordlist ~/Password\ Files/MySpace.txt </a:t>
            </a:r>
            <a:r>
              <a:rPr lang="en-US" b="1" dirty="0" smtClean="0"/>
              <a:t> - </a:t>
            </a:r>
            <a:r>
              <a:rPr lang="en-US" b="1" dirty="0"/>
              <a:t>-username admin</a:t>
            </a:r>
          </a:p>
          <a:p>
            <a:pPr marL="114300" indent="0" algn="just">
              <a:buNone/>
            </a:pP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30382" y="1600200"/>
            <a:ext cx="3962400" cy="2971800"/>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637309" y="4953000"/>
            <a:ext cx="5943600" cy="1095375"/>
          </a:xfrm>
          <a:prstGeom prst="rect">
            <a:avLst/>
          </a:prstGeom>
          <a:noFill/>
          <a:ln>
            <a:noFill/>
          </a:ln>
        </p:spPr>
      </p:pic>
      <p:sp>
        <p:nvSpPr>
          <p:cNvPr id="6" name="Curved Left Arrow 5"/>
          <p:cNvSpPr/>
          <p:nvPr/>
        </p:nvSpPr>
        <p:spPr>
          <a:xfrm>
            <a:off x="5410200" y="2743200"/>
            <a:ext cx="1752600" cy="2438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699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772400" cy="6019800"/>
          </a:xfrm>
        </p:spPr>
        <p:txBody>
          <a:bodyPr/>
          <a:lstStyle/>
          <a:p>
            <a:r>
              <a:rPr lang="en-US" dirty="0" smtClean="0"/>
              <a:t>Now we login using admin credentials.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2686050" cy="235743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86200"/>
            <a:ext cx="5943600" cy="2676525"/>
          </a:xfrm>
          <a:prstGeom prst="rect">
            <a:avLst/>
          </a:prstGeom>
          <a:noFill/>
          <a:ln>
            <a:noFill/>
          </a:ln>
        </p:spPr>
      </p:pic>
      <p:sp>
        <p:nvSpPr>
          <p:cNvPr id="6" name="Curved Right Arrow 5"/>
          <p:cNvSpPr/>
          <p:nvPr/>
        </p:nvSpPr>
        <p:spPr>
          <a:xfrm>
            <a:off x="865909" y="3652838"/>
            <a:ext cx="1143000" cy="1905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7365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1"/>
                </a:solidFill>
                <a:latin typeface="Agency FB" pitchFamily="34" charset="0"/>
              </a:rPr>
              <a:t>PROJECT OBJECTIVE</a:t>
            </a:r>
            <a:endParaRPr lang="en-US" dirty="0">
              <a:solidFill>
                <a:schemeClr val="tx1"/>
              </a:solidFill>
              <a:latin typeface="Agency FB" pitchFamily="34" charset="0"/>
            </a:endParaRPr>
          </a:p>
        </p:txBody>
      </p:sp>
      <p:sp>
        <p:nvSpPr>
          <p:cNvPr id="3" name="Content Placeholder 2"/>
          <p:cNvSpPr>
            <a:spLocks noGrp="1"/>
          </p:cNvSpPr>
          <p:nvPr>
            <p:ph idx="1"/>
          </p:nvPr>
        </p:nvSpPr>
        <p:spPr/>
        <p:txBody>
          <a:bodyPr>
            <a:normAutofit/>
          </a:bodyPr>
          <a:lstStyle/>
          <a:p>
            <a:pPr algn="just"/>
            <a:r>
              <a:rPr lang="en-US" sz="3200" i="1" dirty="0" smtClean="0">
                <a:latin typeface="Times New Roman" pitchFamily="18" charset="0"/>
                <a:cs typeface="Times New Roman" pitchFamily="18" charset="0"/>
              </a:rPr>
              <a:t>To explain the concept of web application penetration testing by identifying the vulnerabilities of a given WordPress server and obtaining the user account(s) and the respective password(s).</a:t>
            </a:r>
            <a:endParaRPr lang="en-US" sz="3200" i="1" dirty="0">
              <a:latin typeface="Times New Roman" pitchFamily="18" charset="0"/>
              <a:cs typeface="Times New Roman" pitchFamily="18" charset="0"/>
            </a:endParaRPr>
          </a:p>
        </p:txBody>
      </p:sp>
    </p:spTree>
    <p:extLst>
      <p:ext uri="{BB962C8B-B14F-4D97-AF65-F5344CB8AC3E}">
        <p14:creationId xmlns:p14="http://schemas.microsoft.com/office/powerpoint/2010/main" val="4041228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What is Web Penetration?</a:t>
            </a:r>
            <a:endParaRPr lang="en-US" dirty="0">
              <a:latin typeface="Agency FB" pitchFamily="34" charset="0"/>
            </a:endParaRP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Web application penetration testing is the practice of simulating attacks on a system in an attempt to gain access to sensitive data, with the purpose of determining whether a system is secure.</a:t>
            </a:r>
          </a:p>
        </p:txBody>
      </p:sp>
    </p:spTree>
    <p:extLst>
      <p:ext uri="{BB962C8B-B14F-4D97-AF65-F5344CB8AC3E}">
        <p14:creationId xmlns:p14="http://schemas.microsoft.com/office/powerpoint/2010/main" val="1842734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Stages of Penetration Testing</a:t>
            </a:r>
            <a:endParaRPr lang="en-US" dirty="0">
              <a:latin typeface="Agency FB" pitchFamily="34" charset="0"/>
            </a:endParaRPr>
          </a:p>
        </p:txBody>
      </p:sp>
      <p:graphicFrame>
        <p:nvGraphicFramePr>
          <p:cNvPr id="13" name="Diagram 12"/>
          <p:cNvGraphicFramePr/>
          <p:nvPr>
            <p:extLst>
              <p:ext uri="{D42A27DB-BD31-4B8C-83A1-F6EECF244321}">
                <p14:modId xmlns:p14="http://schemas.microsoft.com/office/powerpoint/2010/main" val="4149129166"/>
              </p:ext>
            </p:extLst>
          </p:nvPr>
        </p:nvGraphicFramePr>
        <p:xfrm>
          <a:off x="1676400" y="20574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8020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SOFTWARE</a:t>
            </a:r>
            <a:endParaRPr lang="en-US" dirty="0">
              <a:latin typeface="Agency FB" pitchFamily="34"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The software components used are:</a:t>
            </a:r>
          </a:p>
          <a:p>
            <a:r>
              <a:rPr lang="en-US" dirty="0" smtClean="0">
                <a:latin typeface="Times New Roman" pitchFamily="18" charset="0"/>
                <a:cs typeface="Times New Roman" pitchFamily="18" charset="0"/>
              </a:rPr>
              <a:t>Oracle VM Virtual Box</a:t>
            </a:r>
          </a:p>
          <a:p>
            <a:r>
              <a:rPr lang="en-US" dirty="0" smtClean="0">
                <a:latin typeface="Times New Roman" pitchFamily="18" charset="0"/>
                <a:cs typeface="Times New Roman" pitchFamily="18" charset="0"/>
              </a:rPr>
              <a:t>Kali Linux VM</a:t>
            </a:r>
          </a:p>
          <a:p>
            <a:r>
              <a:rPr lang="en-US" dirty="0" smtClean="0">
                <a:latin typeface="Times New Roman" pitchFamily="18" charset="0"/>
                <a:cs typeface="Times New Roman" pitchFamily="18" charset="0"/>
              </a:rPr>
              <a:t>WordPress Server VM</a:t>
            </a:r>
            <a:endParaRPr lang="en-US" dirty="0">
              <a:latin typeface="Times New Roman" pitchFamily="18" charset="0"/>
              <a:cs typeface="Times New Roman" pitchFamily="18" charset="0"/>
            </a:endParaRPr>
          </a:p>
        </p:txBody>
      </p:sp>
      <p:sp>
        <p:nvSpPr>
          <p:cNvPr id="4" name="AutoShape 2" descr="VirtualBox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4714875"/>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778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7400"/>
            <a:ext cx="8229600" cy="1143000"/>
          </a:xfrm>
        </p:spPr>
        <p:txBody>
          <a:bodyPr/>
          <a:lstStyle/>
          <a:p>
            <a:r>
              <a:rPr lang="en-US" dirty="0" smtClean="0">
                <a:latin typeface="Agency FB" pitchFamily="34" charset="0"/>
              </a:rPr>
              <a:t>PART 1- FOOTPRINTING</a:t>
            </a:r>
            <a:endParaRPr lang="en-US" dirty="0">
              <a:latin typeface="Agency FB" pitchFamily="34" charset="0"/>
            </a:endParaRPr>
          </a:p>
        </p:txBody>
      </p:sp>
    </p:spTree>
    <p:extLst>
      <p:ext uri="{BB962C8B-B14F-4D97-AF65-F5344CB8AC3E}">
        <p14:creationId xmlns:p14="http://schemas.microsoft.com/office/powerpoint/2010/main" val="1929657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What is footprinting?</a:t>
            </a:r>
            <a:endParaRPr lang="en-US" dirty="0">
              <a:latin typeface="Agency FB" pitchFamily="34" charset="0"/>
            </a:endParaRPr>
          </a:p>
        </p:txBody>
      </p:sp>
      <p:sp>
        <p:nvSpPr>
          <p:cNvPr id="3" name="Content Placeholder 2"/>
          <p:cNvSpPr>
            <a:spLocks noGrp="1"/>
          </p:cNvSpPr>
          <p:nvPr>
            <p:ph idx="1"/>
          </p:nvPr>
        </p:nvSpPr>
        <p:spPr/>
        <p:txBody>
          <a:bodyPr/>
          <a:lstStyle/>
          <a:p>
            <a:pPr algn="just"/>
            <a:r>
              <a:rPr lang="en-US" dirty="0"/>
              <a:t>It’s the process of gathering data about a certain target, usually for the purpose of exploiting that information to compromise the target. </a:t>
            </a:r>
          </a:p>
        </p:txBody>
      </p:sp>
    </p:spTree>
    <p:extLst>
      <p:ext uri="{BB962C8B-B14F-4D97-AF65-F5344CB8AC3E}">
        <p14:creationId xmlns:p14="http://schemas.microsoft.com/office/powerpoint/2010/main" val="2454719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Footprinting using Nmap</a:t>
            </a:r>
            <a:endParaRPr lang="en-US" dirty="0">
              <a:latin typeface="Agency FB"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57200" y="1807073"/>
            <a:ext cx="7620000" cy="4386854"/>
          </a:xfrm>
          <a:prstGeom prst="rect">
            <a:avLst/>
          </a:prstGeom>
        </p:spPr>
      </p:pic>
    </p:spTree>
    <p:extLst>
      <p:ext uri="{BB962C8B-B14F-4D97-AF65-F5344CB8AC3E}">
        <p14:creationId xmlns:p14="http://schemas.microsoft.com/office/powerpoint/2010/main" val="11447300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238</TotalTime>
  <Words>407</Words>
  <Application>Microsoft Office PowerPoint</Application>
  <PresentationFormat>On-screen Show (4:3)</PresentationFormat>
  <Paragraphs>67</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Adjacency</vt:lpstr>
      <vt:lpstr>PowerPoint Presentation</vt:lpstr>
      <vt:lpstr>CYBER SECURITY PROJECT PRESENTATION</vt:lpstr>
      <vt:lpstr>PROJECT OBJECTIVE</vt:lpstr>
      <vt:lpstr>What is Web Penetration?</vt:lpstr>
      <vt:lpstr>Stages of Penetration Testing</vt:lpstr>
      <vt:lpstr>SOFTWARE</vt:lpstr>
      <vt:lpstr>PART 1- FOOTPRINTING</vt:lpstr>
      <vt:lpstr>What is footprinting?</vt:lpstr>
      <vt:lpstr>Footprinting using Nmap</vt:lpstr>
      <vt:lpstr>PowerPoint Presentation</vt:lpstr>
      <vt:lpstr>PowerPoint Presentation</vt:lpstr>
      <vt:lpstr>PART 2-   WordPress Server and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gsocind</dc:creator>
  <cp:lastModifiedBy>gsocind</cp:lastModifiedBy>
  <cp:revision>33</cp:revision>
  <dcterms:created xsi:type="dcterms:W3CDTF">2006-08-16T00:00:00Z</dcterms:created>
  <dcterms:modified xsi:type="dcterms:W3CDTF">2023-01-03T06:42:25Z</dcterms:modified>
</cp:coreProperties>
</file>